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</p:sldMasterIdLst>
  <p:notesMasterIdLst>
    <p:notesMasterId r:id="rId12"/>
  </p:notesMasterIdLst>
  <p:sldIdLst>
    <p:sldId id="256" r:id="rId3"/>
    <p:sldId id="257" r:id="rId4"/>
    <p:sldId id="258" r:id="rId5"/>
    <p:sldId id="265" r:id="rId6"/>
    <p:sldId id="259" r:id="rId7"/>
    <p:sldId id="260" r:id="rId8"/>
    <p:sldId id="261" r:id="rId9"/>
    <p:sldId id="262" r:id="rId10"/>
    <p:sldId id="263" r:id="rId11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86" autoAdjust="0"/>
    <p:restoredTop sz="94660"/>
  </p:normalViewPr>
  <p:slideViewPr>
    <p:cSldViewPr>
      <p:cViewPr>
        <p:scale>
          <a:sx n="70" d="100"/>
          <a:sy n="70" d="100"/>
        </p:scale>
        <p:origin x="-204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B375F-3F4A-4A91-972F-0DE745E3423B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DF705-3A65-42A6-994C-0779CDF3C1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5746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DF705-3A65-42A6-994C-0779CDF3C16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2421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913680" y="618480"/>
            <a:ext cx="10362960" cy="7393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913680" y="618480"/>
            <a:ext cx="10362960" cy="7393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B9B9B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\\DROBO-FS\QuickDrops\JB\PPTX NG\Droplets\LightingOverlay.png"/>
          <p:cNvPicPr/>
          <p:nvPr/>
        </p:nvPicPr>
        <p:blipFill>
          <a:blip r:embed="rId14"/>
          <a:stretch/>
        </p:blipFill>
        <p:spPr>
          <a:xfrm>
            <a:off x="0" y="0"/>
            <a:ext cx="12190680" cy="6856560"/>
          </a:xfrm>
          <a:prstGeom prst="rect">
            <a:avLst/>
          </a:prstGeom>
          <a:ln w="0">
            <a:noFill/>
          </a:ln>
        </p:spPr>
      </p:pic>
      <p:pic>
        <p:nvPicPr>
          <p:cNvPr id="41" name="Picture 2" descr="Droplets-HD-Content-R1d.png"/>
          <p:cNvPicPr/>
          <p:nvPr/>
        </p:nvPicPr>
        <p:blipFill>
          <a:blip r:embed="rId15"/>
          <a:stretch/>
        </p:blipFill>
        <p:spPr>
          <a:xfrm>
            <a:off x="0" y="0"/>
            <a:ext cx="12190680" cy="685656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B9B9B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 descr="\\DROBO-FS\QuickDrops\JB\PPTX NG\Droplets\LightingOverlay.png"/>
          <p:cNvPicPr/>
          <p:nvPr/>
        </p:nvPicPr>
        <p:blipFill>
          <a:blip r:embed="rId14"/>
          <a:stretch/>
        </p:blipFill>
        <p:spPr>
          <a:xfrm>
            <a:off x="0" y="0"/>
            <a:ext cx="12190680" cy="6856560"/>
          </a:xfrm>
          <a:prstGeom prst="rect">
            <a:avLst/>
          </a:prstGeom>
          <a:ln w="0">
            <a:noFill/>
          </a:ln>
        </p:spPr>
      </p:pic>
      <p:pic>
        <p:nvPicPr>
          <p:cNvPr id="81" name="Picture 7" descr="Droplets-HD-Content-R1d.png"/>
          <p:cNvPicPr/>
          <p:nvPr/>
        </p:nvPicPr>
        <p:blipFill>
          <a:blip r:embed="rId15"/>
          <a:stretch/>
        </p:blipFill>
        <p:spPr>
          <a:xfrm>
            <a:off x="0" y="0"/>
            <a:ext cx="12190680" cy="6856560"/>
          </a:xfrm>
          <a:prstGeom prst="rect">
            <a:avLst/>
          </a:prstGeom>
          <a:ln w="0">
            <a:noFill/>
          </a:ln>
        </p:spPr>
      </p:pic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913680" y="618480"/>
            <a:ext cx="10362960" cy="159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751040" y="180000"/>
            <a:ext cx="8688600" cy="194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rm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2000" b="1" strike="noStrike" cap="all" spc="-1">
                <a:solidFill>
                  <a:srgbClr val="000000"/>
                </a:solidFill>
                <a:latin typeface="Times New Roman"/>
                <a:ea typeface="DejaVu Sans"/>
              </a:rPr>
              <a:t>ГКУСО «Ставропольский приют «Росинка»</a:t>
            </a:r>
            <a:r>
              <a:t/>
            </a:r>
            <a:br/>
            <a:r>
              <a:rPr lang="ru-RU" sz="2000" b="1" strike="noStrike" cap="all" spc="-1">
                <a:solidFill>
                  <a:srgbClr val="000000"/>
                </a:solidFill>
                <a:latin typeface="Times New Roman"/>
                <a:ea typeface="DejaVu Sans"/>
              </a:rPr>
              <a:t>программа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</a:t>
            </a:r>
            <a:r>
              <a:rPr lang="ru-RU" sz="2000" b="1" strike="noStrike" cap="all" spc="-1">
                <a:solidFill>
                  <a:srgbClr val="000000"/>
                </a:solidFill>
                <a:latin typeface="Times New Roman"/>
                <a:ea typeface="DejaVu Sans"/>
              </a:rPr>
              <a:t>«доверие»</a:t>
            </a:r>
            <a:r>
              <a:t/>
            </a:r>
            <a:br/>
            <a:r>
              <a:rPr lang="ru-RU" sz="2000" b="1" strike="noStrike" cap="all" spc="-1">
                <a:solidFill>
                  <a:srgbClr val="000000"/>
                </a:solidFill>
                <a:latin typeface="Times New Roman"/>
                <a:ea typeface="DejaVu Sans"/>
              </a:rPr>
              <a:t>по оказанию комплексной помощи детям, пострадавшим от жестокого обращения в семье, ставшим свидетелями домашнего насилия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21" name="Рисунок 3" descr="20230302_081117.jpg"/>
          <p:cNvPicPr/>
          <p:nvPr/>
        </p:nvPicPr>
        <p:blipFill>
          <a:blip r:embed="rId2"/>
          <a:stretch/>
        </p:blipFill>
        <p:spPr>
          <a:xfrm>
            <a:off x="2024034" y="2340000"/>
            <a:ext cx="7572428" cy="4319280"/>
          </a:xfrm>
          <a:prstGeom prst="rect">
            <a:avLst/>
          </a:prstGeom>
          <a:ln w="0">
            <a:noFill/>
          </a:ln>
        </p:spPr>
      </p:pic>
      <p:pic>
        <p:nvPicPr>
          <p:cNvPr id="122" name="Рисунок 4" descr="C:\Users\Пользователь\Desktop\ГРАНД\Logotip_Fonda.jpg"/>
          <p:cNvPicPr/>
          <p:nvPr/>
        </p:nvPicPr>
        <p:blipFill>
          <a:blip r:embed="rId3"/>
          <a:stretch/>
        </p:blipFill>
        <p:spPr>
          <a:xfrm>
            <a:off x="10440720" y="0"/>
            <a:ext cx="1749960" cy="1842840"/>
          </a:xfrm>
          <a:prstGeom prst="rect">
            <a:avLst/>
          </a:prstGeom>
          <a:ln w="0">
            <a:noFill/>
          </a:ln>
        </p:spPr>
      </p:pic>
      <p:pic>
        <p:nvPicPr>
          <p:cNvPr id="123" name="Рисунок 5" descr="ccWPdXvRK5g.jpg"/>
          <p:cNvPicPr/>
          <p:nvPr/>
        </p:nvPicPr>
        <p:blipFill>
          <a:blip r:embed="rId4"/>
          <a:stretch/>
        </p:blipFill>
        <p:spPr>
          <a:xfrm>
            <a:off x="0" y="0"/>
            <a:ext cx="1811880" cy="179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797040" y="621000"/>
            <a:ext cx="10362240" cy="585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lang="ru-RU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В нашем учреждении с </a:t>
            </a:r>
            <a:r>
              <a:rPr lang="ru-RU" sz="2000" b="1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2022</a:t>
            </a:r>
            <a:r>
              <a:rPr lang="ru-RU" b="1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года разработана и успешно реализуется программа «Доверие» по оказанию комплексной помощи детям, пострадавшим от жестокого обращения в семье, ставшим свидетелями домашнего насилия.</a:t>
            </a:r>
            <a:endParaRPr lang="ru-RU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lang="ru-RU" b="0" strike="noStrike" cap="all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Программа основана на комплексном подходе и направлена </a:t>
            </a:r>
            <a:r>
              <a:rPr lang="ru-RU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на формирование у детей и подростков переживших насилие поведенческих моделей, позволяющих преодолеть кризисное состояние, умение устанавливать доверительные отношения с окружением, нормализацию детско-родительских отношений, формирование навыков эффективного общения в семье</a:t>
            </a:r>
            <a:r>
              <a:rPr lang="ru-RU" b="0" strike="noStrike" cap="all" spc="-1" dirty="0">
                <a:solidFill>
                  <a:srgbClr val="000000"/>
                </a:solidFill>
                <a:latin typeface="Tw Cen MT"/>
                <a:ea typeface="DejaVu Sans"/>
              </a:rPr>
              <a:t>.</a:t>
            </a:r>
            <a:endParaRPr lang="ru-RU" b="0" strike="noStrike" spc="-1" dirty="0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 dirty="0">
              <a:latin typeface="Arial"/>
            </a:endParaRPr>
          </a:p>
        </p:txBody>
      </p:sp>
      <p:pic>
        <p:nvPicPr>
          <p:cNvPr id="125" name="Рисунок 124"/>
          <p:cNvPicPr/>
          <p:nvPr/>
        </p:nvPicPr>
        <p:blipFill>
          <a:blip r:embed="rId2"/>
          <a:stretch/>
        </p:blipFill>
        <p:spPr>
          <a:xfrm>
            <a:off x="1023902" y="3786190"/>
            <a:ext cx="4357718" cy="3053090"/>
          </a:xfrm>
          <a:prstGeom prst="rect">
            <a:avLst/>
          </a:prstGeom>
          <a:ln w="0">
            <a:noFill/>
          </a:ln>
        </p:spPr>
      </p:pic>
      <p:pic>
        <p:nvPicPr>
          <p:cNvPr id="126" name="Рисунок 125"/>
          <p:cNvPicPr/>
          <p:nvPr/>
        </p:nvPicPr>
        <p:blipFill>
          <a:blip r:embed="rId3"/>
          <a:stretch/>
        </p:blipFill>
        <p:spPr>
          <a:xfrm>
            <a:off x="6300000" y="3786190"/>
            <a:ext cx="4679280" cy="307109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360000" y="457200"/>
            <a:ext cx="11717640" cy="566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20000"/>
              </a:lnSpc>
              <a:spcBef>
                <a:spcPts val="1001"/>
              </a:spcBef>
            </a:pPr>
            <a:r>
              <a:rPr lang="ru-RU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700" b="0" strike="noStrike" cap="all" spc="-1" dirty="0">
                <a:solidFill>
                  <a:srgbClr val="000000"/>
                </a:solidFill>
                <a:latin typeface="Times New Roman"/>
                <a:ea typeface="Microsoft YaHei"/>
              </a:rPr>
              <a:t>Программа способствует развитию эмоциональной сферы детей и подростков, развитию навыков межличностного общения, формированию позитивного общения между детьми и родителями, повышению осведомленности о мире человеческих эмоций и особенностей их проявления. </a:t>
            </a:r>
            <a:endParaRPr lang="ru-RU" sz="17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lang="ru-RU" sz="1700" b="0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ДЕЯТЕЛЬНОСТЬ ПЕДАГОГА-ПСИХОЛОГА НАПРАВЛЕНА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 ФОРМИРОВАНИЕ У ДЕТЕЙ ПЕРЕЖИВШИХ НАСИЛИЕ ПОВЕДЕНЧЕСКИХ МОДЕЛЕЙ, ПОЗВОЛЯЮЩИХ ПРЕОДОЛЕТЬ КРИЗИСНОЕ СОСТОЯНИЕ И УСТАНАВЛИВАТЬ ДОВЕРИТЕЛЬНЫЕ ОТНОШЕНИЕ С ОКРУЖЕНИЕМ, НОРМАЛИЗАЦИЯ ДЕТСКО-РОДИТЕЛЬСКИХ ОТНОШЕНИЙ, ФОРМИРОВАНИЕ НАВЫКОВ  ЭФФЕКТИВНОГО ОБЩЕНИЯ В СЕМЬЕ. </a:t>
            </a:r>
            <a:endParaRPr lang="ru-RU" sz="1700" b="0" strike="noStrike" spc="-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 dirty="0">
              <a:latin typeface="Arial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76" y="3214686"/>
            <a:ext cx="2160240" cy="364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7648" y="3286124"/>
            <a:ext cx="2878138" cy="357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36360" y="3214686"/>
            <a:ext cx="2517775" cy="364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0848" y="3214686"/>
            <a:ext cx="3049488" cy="364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551384" y="3284984"/>
            <a:ext cx="5412376" cy="33123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>
          <a:xfrm>
            <a:off x="7248128" y="3306505"/>
            <a:ext cx="3107142" cy="32403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764704"/>
            <a:ext cx="11377264" cy="144857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tabLst/>
              <a:defRPr/>
            </a:pPr>
            <a:r>
              <a:rPr kumimoji="0" lang="ru-RU" sz="1800" b="0" i="0" u="none" strike="noStrike" kern="1200" cap="all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</a:rPr>
              <a:t/>
            </a:r>
            <a:br>
              <a:rPr kumimoji="0" lang="ru-RU" sz="1800" b="0" i="0" u="none" strike="noStrike" kern="1200" cap="all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</a:rPr>
            </a:br>
            <a:r>
              <a:rPr lang="ru-RU" kern="1200" cap="all" spc="-1" dirty="0">
                <a:solidFill>
                  <a:srgbClr val="000000"/>
                </a:solidFill>
                <a:latin typeface="Times New Roman"/>
                <a:ea typeface="Microsoft YaHei"/>
              </a:rPr>
              <a:t/>
            </a:r>
            <a:br>
              <a:rPr lang="ru-RU" kern="1200" cap="all" spc="-1" dirty="0">
                <a:solidFill>
                  <a:srgbClr val="000000"/>
                </a:solidFill>
                <a:latin typeface="Times New Roman"/>
                <a:ea typeface="Microsoft YaHei"/>
              </a:rPr>
            </a:br>
            <a:r>
              <a:rPr lang="ru-RU" kern="1200" cap="all" spc="-1" dirty="0" smtClean="0">
                <a:solidFill>
                  <a:srgbClr val="000000"/>
                </a:solidFill>
                <a:latin typeface="Times New Roman"/>
                <a:ea typeface="Microsoft YaHei"/>
              </a:rPr>
              <a:t/>
            </a:r>
            <a:br>
              <a:rPr lang="ru-RU" kern="1200" cap="all" spc="-1" dirty="0" smtClean="0">
                <a:solidFill>
                  <a:srgbClr val="000000"/>
                </a:solidFill>
                <a:latin typeface="Times New Roman"/>
                <a:ea typeface="Microsoft YaHei"/>
              </a:rPr>
            </a:br>
            <a:r>
              <a:rPr lang="ru-RU" kern="1200" cap="all" spc="-1" dirty="0">
                <a:solidFill>
                  <a:srgbClr val="000000"/>
                </a:solidFill>
                <a:latin typeface="Times New Roman"/>
                <a:ea typeface="Microsoft YaHei"/>
              </a:rPr>
              <a:t/>
            </a:r>
            <a:br>
              <a:rPr lang="ru-RU" kern="1200" cap="all" spc="-1" dirty="0">
                <a:solidFill>
                  <a:srgbClr val="000000"/>
                </a:solidFill>
                <a:latin typeface="Times New Roman"/>
                <a:ea typeface="Microsoft YaHei"/>
              </a:rPr>
            </a:br>
            <a:r>
              <a:rPr lang="ru-RU" kern="1200" cap="all" spc="-1" dirty="0" smtClean="0">
                <a:solidFill>
                  <a:srgbClr val="000000"/>
                </a:solidFill>
                <a:latin typeface="Times New Roman"/>
                <a:ea typeface="Microsoft YaHei"/>
              </a:rPr>
              <a:t>          </a:t>
            </a:r>
            <a:r>
              <a:rPr kumimoji="0" lang="ru-RU" sz="1800" b="0" i="0" u="none" strike="noStrike" kern="1200" cap="all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</a:rPr>
              <a:t>в целевую группу включены</a:t>
            </a:r>
            <a:r>
              <a:rPr kumimoji="0" lang="en-US" sz="1800" b="0" i="0" u="none" strike="noStrike" kern="1200" cap="all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</a:rPr>
              <a:t> </a:t>
            </a:r>
            <a:r>
              <a:rPr kumimoji="0" lang="ru-RU" sz="1800" b="0" i="0" u="none" strike="noStrike" kern="1200" cap="all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</a:rPr>
              <a:t>несовершеннолетние воспитанники учреждения в возрасте от 8 до 18 лет. </a:t>
            </a:r>
            <a:r>
              <a:rPr kumimoji="0" lang="ru-RU" sz="1800" b="0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ru-RU" sz="1800" b="0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</a:br>
            <a:r>
              <a:rPr kumimoji="0" lang="ru-RU" sz="1800" b="0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        </a:t>
            </a:r>
            <a:r>
              <a:rPr kumimoji="0" lang="ru-RU" sz="1800" b="0" i="0" u="none" strike="noStrike" kern="1200" cap="all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</a:rPr>
              <a:t>В отношении каждого ребёнка целевой группы заведена индивидуальная карта работы с воспитанником по программе «Доверие», которая содержит личную карточку несовершеннолетнего, материалы субъектов профилактики безнадзорности и правонарушений несовершеннолетних, характеризующие несовершеннолетнего и его семью, бланк выполнения работы по программе «Доверие», работы детей, выполненные в ходе занятий. Работа с несовершеннолетними предполагает 38 занятий, затем — проведение контрольной диагностики. </a:t>
            </a:r>
            <a:r>
              <a:rPr kumimoji="0" lang="ru-RU" sz="1800" b="0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ru-RU" sz="1800" b="0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</a:b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68" y="3212976"/>
            <a:ext cx="597666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2104" y="3231490"/>
            <a:ext cx="3816424" cy="3509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2060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720000" y="33480"/>
            <a:ext cx="10262880" cy="158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15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cap="all" spc="-1">
                <a:solidFill>
                  <a:srgbClr val="000000"/>
                </a:solidFill>
                <a:latin typeface="Times New Roman"/>
                <a:ea typeface="Microsoft YaHei"/>
              </a:rPr>
              <a:t>В приюте имеется оборудование, приобретенное в 2022 году за счет  средств ФондА поддержки детей, находящихся в трудной жизненной ситуации: 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720" y="1618920"/>
            <a:ext cx="12190680" cy="523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752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интерактивный комплекс «Интерактивный пол </a:t>
            </a:r>
            <a:r>
              <a:rPr lang="en-US" sz="1800" b="0" strike="noStrike" cap="all" spc="-1" dirty="0" err="1">
                <a:solidFill>
                  <a:srgbClr val="000000"/>
                </a:solidFill>
                <a:latin typeface="Times New Roman"/>
                <a:ea typeface="DejaVu Sans"/>
              </a:rPr>
              <a:t>Magium</a:t>
            </a:r>
            <a:r>
              <a:rPr lang="ru-RU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»</a:t>
            </a:r>
            <a:r>
              <a:rPr lang="en-US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endParaRPr lang="ru-RU" sz="1800" b="0" strike="noStrike" spc="-1" dirty="0">
              <a:latin typeface="Arial"/>
            </a:endParaRPr>
          </a:p>
          <a:p>
            <a:pPr marL="228600" indent="-22752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 2 </a:t>
            </a:r>
            <a:r>
              <a:rPr lang="ru-RU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терапевтических </a:t>
            </a:r>
            <a:r>
              <a:rPr lang="ru-RU" sz="1800" b="0" strike="noStrike" cap="all" spc="-1" dirty="0" err="1">
                <a:solidFill>
                  <a:srgbClr val="000000"/>
                </a:solidFill>
                <a:latin typeface="Times New Roman"/>
                <a:ea typeface="DejaVu Sans"/>
              </a:rPr>
              <a:t>релаксирующих</a:t>
            </a:r>
            <a:r>
              <a:rPr lang="ru-RU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 кресла «Кубик», </a:t>
            </a:r>
            <a:endParaRPr lang="ru-RU" sz="1800" b="0" strike="noStrike" spc="-1" dirty="0">
              <a:latin typeface="Arial"/>
            </a:endParaRPr>
          </a:p>
          <a:p>
            <a:pPr marL="228600" indent="-22752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развивающий мини-набор психолога «Приоритет» 5 модулей.</a:t>
            </a:r>
            <a:endParaRPr lang="ru-RU" sz="1800" b="0" strike="noStrike" spc="-1" dirty="0">
              <a:latin typeface="Arial"/>
            </a:endParaRPr>
          </a:p>
          <a:p>
            <a:pPr marL="228600" indent="-22752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    Приобретенное оборудование </a:t>
            </a:r>
            <a:r>
              <a:rPr lang="ru-RU" sz="1800" b="0" strike="noStrike" cap="all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используется  </a:t>
            </a:r>
            <a:r>
              <a:rPr lang="ru-RU" sz="1800" b="0" strike="noStrike" cap="all" spc="-1" dirty="0">
                <a:solidFill>
                  <a:srgbClr val="000000"/>
                </a:solidFill>
                <a:latin typeface="Times New Roman"/>
                <a:ea typeface="DejaVu Sans"/>
              </a:rPr>
              <a:t>в ходе проведения индивидуальных и групповых занятий с несовершеннолетними  целевой группы .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 dirty="0">
              <a:latin typeface="Arial"/>
            </a:endParaRPr>
          </a:p>
        </p:txBody>
      </p:sp>
      <p:pic>
        <p:nvPicPr>
          <p:cNvPr id="130" name="Рисунок 129"/>
          <p:cNvPicPr/>
          <p:nvPr/>
        </p:nvPicPr>
        <p:blipFill>
          <a:blip r:embed="rId2" cstate="print"/>
          <a:stretch/>
        </p:blipFill>
        <p:spPr>
          <a:xfrm>
            <a:off x="180000" y="3573016"/>
            <a:ext cx="3198960" cy="3284264"/>
          </a:xfrm>
          <a:prstGeom prst="rect">
            <a:avLst/>
          </a:prstGeom>
          <a:ln w="0">
            <a:noFill/>
          </a:ln>
        </p:spPr>
      </p:pic>
      <p:pic>
        <p:nvPicPr>
          <p:cNvPr id="133" name="Рисунок 132"/>
          <p:cNvPicPr/>
          <p:nvPr/>
        </p:nvPicPr>
        <p:blipFill>
          <a:blip r:embed="rId3"/>
          <a:stretch/>
        </p:blipFill>
        <p:spPr>
          <a:xfrm>
            <a:off x="6672064" y="3504111"/>
            <a:ext cx="2519280" cy="3426840"/>
          </a:xfrm>
          <a:prstGeom prst="rect">
            <a:avLst/>
          </a:prstGeom>
          <a:ln w="0"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7728" y="3595783"/>
            <a:ext cx="2623221" cy="3243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52384" y="3504111"/>
            <a:ext cx="2448272" cy="333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816840" y="683640"/>
            <a:ext cx="10342440" cy="597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0000"/>
          </a:bodyPr>
          <a:lstStyle/>
          <a:p>
            <a:pPr algn="ctr">
              <a:lnSpc>
                <a:spcPct val="100000"/>
              </a:lnSpc>
            </a:pPr>
            <a:r>
              <a:rPr lang="ru-RU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       ОБОРУДОВАНИЕ ЯВЛЯЕТСЯ</a:t>
            </a:r>
            <a:r>
              <a:rPr lang="ru-RU" b="0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</a:t>
            </a:r>
            <a:r>
              <a:rPr lang="ru-RU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ДОПОЛНИТЕЛЬНЫМ</a:t>
            </a:r>
            <a:r>
              <a:rPr lang="ru-RU" b="0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ИНСТРУМЕНТОМ В РАБОТЕ                           ПЕДАГОГА-ПСИХОЛОГА, КОТОРОЕ СПОСОБСТВУЕТ СТАБИЛИЗАЦИИ</a:t>
            </a:r>
            <a:r>
              <a:rPr lang="ru-RU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ЭМОЦИОНАЛЬНОЙ                      </a:t>
            </a:r>
            <a:r>
              <a:rPr lang="ru-RU" b="0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СФЕРЫ   НЕСОВЕРШЕННОЛЕТНИХ, РАЗВИТИЮ СЕНСОРНОЙ И ПОЗНАВАТЕЛЬНОЙ СФЕРЫ,                    А ТАК ЖЕ  ЭФФЕКТИВНЫМ СПОСОБОМ ОТВЛЕЧЕНИЯ ОТ ОКРУЖАЮЩЕГО МИРА,                     ПОГРУЖЕНИЯ  В МИР ДЕТСКИХ ФАНТАЗИЙ. 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ПРОЦЕССЕ РАБОТЫ С ДЕТЬМИ УЛУЧШАЕТСЯ                      ИХ ПСИХОЭМОЦИОНАЛЬНОЕ СОСТОЯНИЕ, ОНИ БОЛЕЕ ОТКРЫТЫ, ОХОТНО ИДУТ НА КОНТАКТ., СНИЖАЕТСЯ УРОВЕНЬ </a:t>
            </a:r>
            <a:r>
              <a:rPr lang="ru-RU" b="0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СТРЕССА, НЕГАТИВНЫЕ ЭМОЦИИ, МЫШЕЧНЫЕ ЗАЖИМЫ.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0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В СООТВЕТСТВИИ С ТЕМАТИЧЕСКИМ ПЛАНОМ С ЦЕЛЕВОЙ ГРУППОЙ ПОЛУЧАТЕЛЕЙ СОЦИАЛЬНЫХ УСЛУГ  ЗА ПЕРИОД РЕАЛИЗАЦИИ ПРОГРАММЫ ПРОВЕДЕНО                                                    </a:t>
            </a:r>
            <a:r>
              <a:rPr lang="ru-RU" sz="2200" b="1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875</a:t>
            </a:r>
            <a:r>
              <a:rPr lang="ru-RU" b="0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  КОРРЕКЦИОННО-РАЗВИВАЮЩИХ ЗАНЯТИЙ.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0" strike="noStrike" spc="-1" dirty="0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	В БЛАГОПРИЯТНОЙ ОБСТАНОВКЕ ДЕТИ ГОТОВЫ ОТКРЫТЬСЯ, ВЫГОВОРИТЬСЯ, ПОДЕЛИТЬСЯ СВОИМИ ПЕРЕЖИВАНИЯМИ </a:t>
            </a:r>
            <a:r>
              <a:rPr lang="ru-RU" b="0" strike="noStrike" spc="-1" smtClean="0">
                <a:solidFill>
                  <a:srgbClr val="0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И ТАЙНАМИ.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sz="2200" dirty="0">
                <a:latin typeface="Times New Roman" pitchFamily="18" charset="0"/>
                <a:cs typeface="Times New Roman" pitchFamily="18" charset="0"/>
              </a:rPr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endParaRPr lang="ru-RU" sz="1800" b="0" strike="noStrike" spc="-1" dirty="0">
              <a:latin typeface="Arial"/>
            </a:endParaRPr>
          </a:p>
        </p:txBody>
      </p:sp>
      <p:pic>
        <p:nvPicPr>
          <p:cNvPr id="135" name="Рисунок 134"/>
          <p:cNvPicPr/>
          <p:nvPr/>
        </p:nvPicPr>
        <p:blipFill>
          <a:blip r:embed="rId2"/>
          <a:stretch/>
        </p:blipFill>
        <p:spPr>
          <a:xfrm>
            <a:off x="4302720" y="3857628"/>
            <a:ext cx="3436560" cy="2999652"/>
          </a:xfrm>
          <a:prstGeom prst="rect">
            <a:avLst/>
          </a:prstGeom>
          <a:ln w="0">
            <a:noFill/>
          </a:ln>
        </p:spPr>
      </p:pic>
      <p:pic>
        <p:nvPicPr>
          <p:cNvPr id="136" name="Рисунок 135"/>
          <p:cNvPicPr/>
          <p:nvPr/>
        </p:nvPicPr>
        <p:blipFill>
          <a:blip r:embed="rId3" cstate="print"/>
          <a:stretch/>
        </p:blipFill>
        <p:spPr>
          <a:xfrm>
            <a:off x="666712" y="3804910"/>
            <a:ext cx="3071834" cy="3053090"/>
          </a:xfrm>
          <a:prstGeom prst="rect">
            <a:avLst/>
          </a:prstGeom>
          <a:ln w="0">
            <a:noFill/>
          </a:ln>
        </p:spPr>
      </p:pic>
      <p:pic>
        <p:nvPicPr>
          <p:cNvPr id="137" name="Рисунок 136"/>
          <p:cNvPicPr/>
          <p:nvPr/>
        </p:nvPicPr>
        <p:blipFill>
          <a:blip r:embed="rId4" cstate="print"/>
          <a:stretch/>
        </p:blipFill>
        <p:spPr>
          <a:xfrm>
            <a:off x="8167702" y="3857628"/>
            <a:ext cx="3714776" cy="299965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720000" y="618480"/>
            <a:ext cx="10702440" cy="588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cap="all" spc="-1" dirty="0">
                <a:solidFill>
                  <a:srgbClr val="000000"/>
                </a:solidFill>
                <a:latin typeface="Times New Roman"/>
                <a:ea typeface="Microsoft YaHei"/>
              </a:rPr>
              <a:t>Занятия по программе помогают детям научиться ощущать радость жизни, способствуют созданию атмосферы доверия, принятия и признания. Также тренируются навыки саморегуляции эмоциональных состояний и поведенческих проявлений, развивается жизненная стойкость, внутренняя мотивация. У детей, прошедших курс реабилитации, повышается самооценка, школьная мотивация, появляется стремление к познанию мира и общению.</a:t>
            </a: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rPr lang="ru-RU" sz="2000" b="0" strike="noStrike" cap="all" spc="-1" dirty="0">
                <a:solidFill>
                  <a:srgbClr val="000000"/>
                </a:solidFill>
                <a:latin typeface="Times New Roman"/>
                <a:ea typeface="Microsoft YaHei"/>
              </a:rPr>
              <a:t> </a:t>
            </a:r>
            <a:endParaRPr lang="ru-RU" sz="2000" b="0" strike="noStrike" spc="-1" dirty="0">
              <a:latin typeface="Arial"/>
            </a:endParaRPr>
          </a:p>
        </p:txBody>
      </p:sp>
      <p:pic>
        <p:nvPicPr>
          <p:cNvPr id="139" name="Рисунок 138"/>
          <p:cNvPicPr/>
          <p:nvPr/>
        </p:nvPicPr>
        <p:blipFill>
          <a:blip r:embed="rId2"/>
          <a:stretch/>
        </p:blipFill>
        <p:spPr>
          <a:xfrm>
            <a:off x="3240000" y="3060000"/>
            <a:ext cx="2519280" cy="3599280"/>
          </a:xfrm>
          <a:prstGeom prst="rect">
            <a:avLst/>
          </a:prstGeom>
          <a:ln w="0">
            <a:noFill/>
          </a:ln>
        </p:spPr>
      </p:pic>
      <p:pic>
        <p:nvPicPr>
          <p:cNvPr id="140" name="Рисунок 139"/>
          <p:cNvPicPr/>
          <p:nvPr/>
        </p:nvPicPr>
        <p:blipFill>
          <a:blip r:embed="rId3" cstate="print"/>
          <a:stretch/>
        </p:blipFill>
        <p:spPr>
          <a:xfrm>
            <a:off x="6120000" y="3060000"/>
            <a:ext cx="2699280" cy="3599280"/>
          </a:xfrm>
          <a:prstGeom prst="rect">
            <a:avLst/>
          </a:prstGeom>
          <a:ln w="0">
            <a:noFill/>
          </a:ln>
        </p:spPr>
      </p:pic>
      <p:pic>
        <p:nvPicPr>
          <p:cNvPr id="141" name="Рисунок 140"/>
          <p:cNvPicPr/>
          <p:nvPr/>
        </p:nvPicPr>
        <p:blipFill>
          <a:blip r:embed="rId4" cstate="print"/>
          <a:stretch/>
        </p:blipFill>
        <p:spPr>
          <a:xfrm>
            <a:off x="360000" y="3060000"/>
            <a:ext cx="2699280" cy="3599280"/>
          </a:xfrm>
          <a:prstGeom prst="rect">
            <a:avLst/>
          </a:prstGeom>
          <a:ln w="0">
            <a:noFill/>
          </a:ln>
        </p:spPr>
      </p:pic>
      <p:pic>
        <p:nvPicPr>
          <p:cNvPr id="142" name="Рисунок 141"/>
          <p:cNvPicPr/>
          <p:nvPr/>
        </p:nvPicPr>
        <p:blipFill>
          <a:blip r:embed="rId5" cstate="print"/>
          <a:stretch/>
        </p:blipFill>
        <p:spPr>
          <a:xfrm>
            <a:off x="9000000" y="3060000"/>
            <a:ext cx="2879280" cy="3599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720000" y="-180000"/>
            <a:ext cx="10799280" cy="588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7000" lnSpcReduction="10000"/>
          </a:bodyPr>
          <a:lstStyle/>
          <a:p>
            <a:pPr algn="ctr">
              <a:lnSpc>
                <a:spcPct val="100000"/>
              </a:lnSpc>
            </a:pPr>
            <a:r>
              <a:t/>
            </a:r>
            <a:br/>
            <a:r>
              <a:t/>
            </a:r>
            <a:br/>
            <a:r>
              <a:t/>
            </a:r>
            <a:br/>
            <a:r>
              <a:rPr/>
              <a:t/>
            </a:r>
            <a:br>
              <a:rPr/>
            </a:br>
            <a:r>
              <a:rPr lang="en-US" sz="2100" b="0" strike="noStrike" spc="-1" dirty="0" smtClean="0">
                <a:solidFill>
                  <a:srgbClr val="000000"/>
                </a:solidFill>
                <a:latin typeface="Times New Roman"/>
                <a:ea typeface="Microsoft YaHei"/>
              </a:rPr>
              <a:t>ТАКЖЕ В РАБОТУ ВКЛЮЧАЮТСЯ И РОДИТЕЛИ. ПАРАЛЛЕЛЬНАЯ РАБОТА С НЕСОВЕРШЕННОЛЕТНИМИ И ИХ РОДИТЕЛЯМИ ПОЗВОЛИЛА УВЕЛИЧИТЬ ЭФФЕКТИВНОСТЬ ЗАНЯТИЙ. СПЕЦИАЛИСТЫ ПРИЮТА ПРОВОДЯТ КОНСУЛЬТИРОВАНИЕ РОДИТЕЛЕЙ ПО ПРОБЛЕМАМ ДЕТСКО-РОДИТЕЛЬСКИХ ОТНОШЕНИЙ, ВОЗРАСТНЫМ И ИНДИВИДУАЛЬНЫМ ОСОБЕННОСТЯМ НЕСОВЕРШЕННОЛЕТНИХ, ЧТО ПОМОГАЕТ НОРМАЛИЗОВАТЬ ОТНОШЕНИЯ  С РЕБЕНКОМ, ВЫРАБОТАТЬ БОЛЕЕ АДЕКВАТНЫЕ ПРЕДСТАВЛЕНИЯ У РОДИТЕЛЕЙ О ДЕТСКИХ  ВОЗМОЖНОСТЯХ И ПОТРЕБНОСТЯХ.</a:t>
            </a: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</a:t>
            </a:r>
            <a:r>
              <a:t/>
            </a:r>
            <a:br/>
            <a:endParaRPr lang="ru-RU" sz="2000" b="0" strike="noStrike" spc="-1" dirty="0">
              <a:latin typeface="Arial"/>
            </a:endParaRPr>
          </a:p>
        </p:txBody>
      </p:sp>
      <p:pic>
        <p:nvPicPr>
          <p:cNvPr id="144" name="Рисунок 143"/>
          <p:cNvPicPr/>
          <p:nvPr/>
        </p:nvPicPr>
        <p:blipFill>
          <a:blip r:embed="rId2"/>
          <a:stretch/>
        </p:blipFill>
        <p:spPr>
          <a:xfrm>
            <a:off x="405000" y="3214686"/>
            <a:ext cx="3014280" cy="3642594"/>
          </a:xfrm>
          <a:prstGeom prst="rect">
            <a:avLst/>
          </a:prstGeom>
          <a:ln w="0"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6330" y="3286124"/>
            <a:ext cx="295272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1422" y="3214686"/>
            <a:ext cx="428628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Рисунок 146"/>
          <p:cNvPicPr/>
          <p:nvPr/>
        </p:nvPicPr>
        <p:blipFill>
          <a:blip r:embed="rId2"/>
          <a:stretch/>
        </p:blipFill>
        <p:spPr>
          <a:xfrm>
            <a:off x="360000" y="360000"/>
            <a:ext cx="11339280" cy="6119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5345</TotalTime>
  <Words>336</Words>
  <Application>Microsoft Office PowerPoint</Application>
  <PresentationFormat>Произвольный</PresentationFormat>
  <Paragraphs>15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Office Theme</vt:lpstr>
      <vt:lpstr>Office Theme</vt:lpstr>
      <vt:lpstr>Слайд 1</vt:lpstr>
      <vt:lpstr>Слайд 2</vt:lpstr>
      <vt:lpstr>Слайд 3</vt:lpstr>
      <vt:lpstr>              в целевую группу включены несовершеннолетние воспитанники учреждения в возрасте от 8 до 18 лет.           В отношении каждого ребёнка целевой группы заведена индивидуальная карта работы с воспитанником по программе «Доверие», которая содержит личную карточку несовершеннолетнего, материалы субъектов профилактики безнадзорности и правонарушений несовершеннолетних, характеризующие несовершеннолетнего и его семью, бланк выполнения работы по программе «Доверие», работы детей, выполненные в ходе занятий. Работа с несовершеннолетними предполагает 38 занятий, затем — проведение контрольной диагностики.  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2023-03-14T08:18:59Z</dcterms:created>
  <dcterms:modified xsi:type="dcterms:W3CDTF">2023-12-20T06:17:13Z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</Properties>
</file>